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2"/>
  </p:handoutMasterIdLst>
  <p:sldIdLst>
    <p:sldId id="256" r:id="rId2"/>
    <p:sldId id="258" r:id="rId3"/>
    <p:sldId id="282" r:id="rId4"/>
    <p:sldId id="259" r:id="rId5"/>
    <p:sldId id="260" r:id="rId6"/>
    <p:sldId id="261" r:id="rId7"/>
    <p:sldId id="262" r:id="rId8"/>
    <p:sldId id="263" r:id="rId9"/>
    <p:sldId id="264" r:id="rId10"/>
    <p:sldId id="292" r:id="rId11"/>
    <p:sldId id="265" r:id="rId12"/>
    <p:sldId id="266" r:id="rId13"/>
    <p:sldId id="283" r:id="rId14"/>
    <p:sldId id="267" r:id="rId15"/>
    <p:sldId id="285" r:id="rId16"/>
    <p:sldId id="286" r:id="rId17"/>
    <p:sldId id="288" r:id="rId18"/>
    <p:sldId id="289" r:id="rId19"/>
    <p:sldId id="291" r:id="rId20"/>
    <p:sldId id="290" r:id="rId2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90" autoAdjust="0"/>
    <p:restoredTop sz="96403" autoAdjust="0"/>
  </p:normalViewPr>
  <p:slideViewPr>
    <p:cSldViewPr showGuides="1">
      <p:cViewPr>
        <p:scale>
          <a:sx n="100" d="100"/>
          <a:sy n="100" d="100"/>
        </p:scale>
        <p:origin x="-684" y="-78"/>
      </p:cViewPr>
      <p:guideLst>
        <p:guide orient="horz" pos="2160"/>
        <p:guide orient="horz" pos="255"/>
        <p:guide orient="horz" pos="406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07C9B3-BD6C-47E2-8803-DBBBB3CE3272}" type="datetimeFigureOut">
              <a:rPr lang="it-IT" smtClean="0"/>
              <a:pPr/>
              <a:t>09/12/2012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9BF5B9-0AF8-422F-97D1-1A0055F656BD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9546C-068E-45E4-A9D3-B2E27B680962}" type="datetimeFigureOut">
              <a:rPr lang="it-IT" smtClean="0"/>
              <a:pPr/>
              <a:t>09/12/2012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92E2A-5BBE-4B62-96C1-75C3691AE7E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9546C-068E-45E4-A9D3-B2E27B680962}" type="datetimeFigureOut">
              <a:rPr lang="it-IT" smtClean="0"/>
              <a:pPr/>
              <a:t>09/12/2012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92E2A-5BBE-4B62-96C1-75C3691AE7E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9546C-068E-45E4-A9D3-B2E27B680962}" type="datetimeFigureOut">
              <a:rPr lang="it-IT" smtClean="0"/>
              <a:pPr/>
              <a:t>09/12/2012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92E2A-5BBE-4B62-96C1-75C3691AE7E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9546C-068E-45E4-A9D3-B2E27B680962}" type="datetimeFigureOut">
              <a:rPr lang="it-IT" smtClean="0"/>
              <a:pPr/>
              <a:t>09/12/2012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92E2A-5BBE-4B62-96C1-75C3691AE7E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9546C-068E-45E4-A9D3-B2E27B680962}" type="datetimeFigureOut">
              <a:rPr lang="it-IT" smtClean="0"/>
              <a:pPr/>
              <a:t>09/12/2012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92E2A-5BBE-4B62-96C1-75C3691AE7E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9546C-068E-45E4-A9D3-B2E27B680962}" type="datetimeFigureOut">
              <a:rPr lang="it-IT" smtClean="0"/>
              <a:pPr/>
              <a:t>09/12/2012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92E2A-5BBE-4B62-96C1-75C3691AE7E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9546C-068E-45E4-A9D3-B2E27B680962}" type="datetimeFigureOut">
              <a:rPr lang="it-IT" smtClean="0"/>
              <a:pPr/>
              <a:t>09/12/2012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92E2A-5BBE-4B62-96C1-75C3691AE7E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9546C-068E-45E4-A9D3-B2E27B680962}" type="datetimeFigureOut">
              <a:rPr lang="it-IT" smtClean="0"/>
              <a:pPr/>
              <a:t>09/12/2012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92E2A-5BBE-4B62-96C1-75C3691AE7E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9546C-068E-45E4-A9D3-B2E27B680962}" type="datetimeFigureOut">
              <a:rPr lang="it-IT" smtClean="0"/>
              <a:pPr/>
              <a:t>09/12/2012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92E2A-5BBE-4B62-96C1-75C3691AE7E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9546C-068E-45E4-A9D3-B2E27B680962}" type="datetimeFigureOut">
              <a:rPr lang="it-IT" smtClean="0"/>
              <a:pPr/>
              <a:t>09/12/2012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92E2A-5BBE-4B62-96C1-75C3691AE7E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9546C-068E-45E4-A9D3-B2E27B680962}" type="datetimeFigureOut">
              <a:rPr lang="it-IT" smtClean="0"/>
              <a:pPr/>
              <a:t>09/12/2012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E92E2A-5BBE-4B62-96C1-75C3691AE7EE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C9546C-068E-45E4-A9D3-B2E27B680962}" type="datetimeFigureOut">
              <a:rPr lang="it-IT" smtClean="0"/>
              <a:pPr/>
              <a:t>09/12/2012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92E2A-5BBE-4B62-96C1-75C3691AE7EE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/>
          <p:cNvSpPr/>
          <p:nvPr/>
        </p:nvSpPr>
        <p:spPr>
          <a:xfrm>
            <a:off x="251520" y="260648"/>
            <a:ext cx="8640960" cy="63367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251520" y="344850"/>
            <a:ext cx="8640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>
                <a:solidFill>
                  <a:srgbClr val="FF0000"/>
                </a:solidFill>
                <a:latin typeface="Comic Sans MS" pitchFamily="66" charset="0"/>
              </a:rPr>
              <a:t>Esempio</a:t>
            </a:r>
            <a:endParaRPr lang="it-IT" sz="2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792" y="1279418"/>
            <a:ext cx="8316416" cy="4299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51520" y="260648"/>
            <a:ext cx="8640960" cy="63367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CasellaDiTesto 14"/>
          <p:cNvSpPr txBox="1"/>
          <p:nvPr/>
        </p:nvSpPr>
        <p:spPr>
          <a:xfrm>
            <a:off x="251520" y="364594"/>
            <a:ext cx="8640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CARICHI SUI CENTRI </a:t>
            </a:r>
            <a:r>
              <a:rPr lang="it-IT" sz="20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DI</a:t>
            </a:r>
            <a:r>
              <a:rPr lang="it-IT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MASSA</a:t>
            </a:r>
            <a:endParaRPr lang="it-IT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2" name="Rettangolo 21"/>
          <p:cNvSpPr/>
          <p:nvPr/>
        </p:nvSpPr>
        <p:spPr>
          <a:xfrm>
            <a:off x="323528" y="395372"/>
            <a:ext cx="1056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  <a:latin typeface="Comic Sans MS" pitchFamily="66" charset="0"/>
              </a:rPr>
              <a:t>Esempio</a:t>
            </a:r>
            <a:endParaRPr lang="it-IT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1110" y="2204864"/>
            <a:ext cx="6471250" cy="43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Rettangolo 22"/>
          <p:cNvSpPr/>
          <p:nvPr/>
        </p:nvSpPr>
        <p:spPr>
          <a:xfrm>
            <a:off x="4572000" y="5013176"/>
            <a:ext cx="576063" cy="950962"/>
          </a:xfrm>
          <a:prstGeom prst="rect">
            <a:avLst/>
          </a:prstGeom>
          <a:solidFill>
            <a:srgbClr val="C0000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ttangolo 12"/>
          <p:cNvSpPr/>
          <p:nvPr/>
        </p:nvSpPr>
        <p:spPr>
          <a:xfrm>
            <a:off x="2699792" y="827420"/>
            <a:ext cx="38164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FORZE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DI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PIANO IN DIR. X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51520" y="1342509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A ciascun centro di massa si applicano le corrispondenti forze di piano nelle due direzioni ortogonali x, y, associate a diversi schemi di carico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Fx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;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Fy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  <a:endParaRPr lang="it-IT" sz="1400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51520" y="260648"/>
            <a:ext cx="8640960" cy="63367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/>
          <p:cNvSpPr txBox="1"/>
          <p:nvPr/>
        </p:nvSpPr>
        <p:spPr>
          <a:xfrm>
            <a:off x="251520" y="364594"/>
            <a:ext cx="8640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CARICHI SUI CENTRI </a:t>
            </a:r>
            <a:r>
              <a:rPr lang="it-IT" sz="20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DI</a:t>
            </a:r>
            <a:r>
              <a:rPr lang="it-IT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MASSA</a:t>
            </a:r>
            <a:endParaRPr lang="it-IT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323528" y="395372"/>
            <a:ext cx="1056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  <a:latin typeface="Comic Sans MS" pitchFamily="66" charset="0"/>
              </a:rPr>
              <a:t>Esempio</a:t>
            </a:r>
            <a:endParaRPr lang="it-IT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3059832" y="827420"/>
            <a:ext cx="29523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COPPIE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DI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PIANO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251520" y="1268760"/>
            <a:ext cx="8640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A ciascun centro di massa si applicano le corrispondenti coppie di piano (rispetto all’asse Z), associate a diversi schemi di carico</a:t>
            </a:r>
          </a:p>
          <a:p>
            <a:pPr algn="ctr"/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F</a:t>
            </a:r>
            <a:r>
              <a:rPr lang="it-IT" baseline="-25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x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e</a:t>
            </a:r>
            <a:r>
              <a:rPr lang="it-IT" baseline="-25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y</a:t>
            </a:r>
            <a:r>
              <a:rPr lang="it-IT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;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F</a:t>
            </a:r>
            <a:r>
              <a:rPr lang="it-IT" baseline="-25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y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e</a:t>
            </a:r>
            <a:r>
              <a:rPr lang="it-IT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x</a:t>
            </a:r>
            <a:endParaRPr lang="it-IT" dirty="0" smtClean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8024" y="2996952"/>
            <a:ext cx="5707952" cy="28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ttangolo 19"/>
          <p:cNvSpPr/>
          <p:nvPr/>
        </p:nvSpPr>
        <p:spPr>
          <a:xfrm>
            <a:off x="4932040" y="4725144"/>
            <a:ext cx="1656184" cy="1152128"/>
          </a:xfrm>
          <a:prstGeom prst="rect">
            <a:avLst/>
          </a:prstGeom>
          <a:solidFill>
            <a:srgbClr val="C0000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51520" y="260648"/>
            <a:ext cx="8640960" cy="63367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CasellaDiTesto 9"/>
          <p:cNvSpPr txBox="1"/>
          <p:nvPr/>
        </p:nvSpPr>
        <p:spPr>
          <a:xfrm>
            <a:off x="251520" y="1043444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Si definisce il tipo di analisi da eseguire e gli schemi di carico da applicare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1331640" y="170080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definisci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16" name="Connettore 2 15"/>
          <p:cNvCxnSpPr/>
          <p:nvPr/>
        </p:nvCxnSpPr>
        <p:spPr>
          <a:xfrm>
            <a:off x="2555776" y="1916832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sellaDiTesto 16"/>
          <p:cNvSpPr txBox="1"/>
          <p:nvPr/>
        </p:nvSpPr>
        <p:spPr>
          <a:xfrm>
            <a:off x="3059832" y="170080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casi di carico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18" name="Connettore 2 17"/>
          <p:cNvCxnSpPr/>
          <p:nvPr/>
        </p:nvCxnSpPr>
        <p:spPr>
          <a:xfrm>
            <a:off x="4860032" y="1916832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/>
          <p:cNvSpPr txBox="1"/>
          <p:nvPr/>
        </p:nvSpPr>
        <p:spPr>
          <a:xfrm>
            <a:off x="5292080" y="1700808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aggiungi nuovo caso di carico 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1403648" y="2516703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specificare: </a:t>
            </a:r>
          </a:p>
        </p:txBody>
      </p:sp>
      <p:sp>
        <p:nvSpPr>
          <p:cNvPr id="22" name="CasellaDiTesto 21"/>
          <p:cNvSpPr txBox="1"/>
          <p:nvPr/>
        </p:nvSpPr>
        <p:spPr>
          <a:xfrm>
            <a:off x="2843808" y="2516703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- Caso Carico (nome) </a:t>
            </a:r>
          </a:p>
        </p:txBody>
      </p:sp>
      <p:sp>
        <p:nvSpPr>
          <p:cNvPr id="23" name="CasellaDiTesto 22"/>
          <p:cNvSpPr txBox="1"/>
          <p:nvPr/>
        </p:nvSpPr>
        <p:spPr>
          <a:xfrm>
            <a:off x="2843808" y="3020759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- Tipo Caso di Carico:</a:t>
            </a:r>
          </a:p>
        </p:txBody>
      </p:sp>
      <p:sp>
        <p:nvSpPr>
          <p:cNvPr id="24" name="CasellaDiTesto 23"/>
          <p:cNvSpPr txBox="1"/>
          <p:nvPr/>
        </p:nvSpPr>
        <p:spPr>
          <a:xfrm>
            <a:off x="3851920" y="3411587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-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Static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: carichi applicati staticamente </a:t>
            </a:r>
          </a:p>
        </p:txBody>
      </p:sp>
      <p:sp>
        <p:nvSpPr>
          <p:cNvPr id="25" name="CasellaDiTesto 24"/>
          <p:cNvSpPr txBox="1"/>
          <p:nvPr/>
        </p:nvSpPr>
        <p:spPr>
          <a:xfrm>
            <a:off x="3851920" y="3884855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-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Modal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: esegue l’anali modale</a:t>
            </a:r>
          </a:p>
        </p:txBody>
      </p:sp>
      <p:sp>
        <p:nvSpPr>
          <p:cNvPr id="26" name="CasellaDiTesto 25"/>
          <p:cNvSpPr txBox="1"/>
          <p:nvPr/>
        </p:nvSpPr>
        <p:spPr>
          <a:xfrm>
            <a:off x="3851920" y="4388911"/>
            <a:ext cx="5040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Response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Spectrum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: applica uno spettro di risposta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preassegnato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ai modi di vibrare determinati con l’analisi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Modal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</a:p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(analisi modale con spettro di risposta)</a:t>
            </a:r>
          </a:p>
        </p:txBody>
      </p:sp>
      <p:sp>
        <p:nvSpPr>
          <p:cNvPr id="28" name="CasellaDiTesto 27"/>
          <p:cNvSpPr txBox="1"/>
          <p:nvPr/>
        </p:nvSpPr>
        <p:spPr>
          <a:xfrm>
            <a:off x="251520" y="260648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ctr"/>
            <a:r>
              <a:rPr lang="it-IT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DEFINIZIONE CASO </a:t>
            </a:r>
            <a:r>
              <a:rPr lang="it-IT" sz="20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DI</a:t>
            </a:r>
            <a:r>
              <a:rPr lang="it-IT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CARICO </a:t>
            </a:r>
          </a:p>
          <a:p>
            <a:pPr marL="0" lvl="2" algn="ctr"/>
            <a:r>
              <a:rPr lang="it-IT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(O CASO </a:t>
            </a:r>
            <a:r>
              <a:rPr lang="it-IT" sz="16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DI</a:t>
            </a:r>
            <a:r>
              <a:rPr lang="it-IT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ANALISI)</a:t>
            </a:r>
            <a:endParaRPr lang="it-IT" sz="16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51520" y="260648"/>
            <a:ext cx="8640960" cy="63367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CasellaDiTesto 9"/>
          <p:cNvSpPr txBox="1"/>
          <p:nvPr/>
        </p:nvSpPr>
        <p:spPr>
          <a:xfrm>
            <a:off x="251520" y="1043444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Si definisce il tipo di analisi da eseguire e gli schemi di carico da applicare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1331640" y="170080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definisci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16" name="Connettore 2 15"/>
          <p:cNvCxnSpPr/>
          <p:nvPr/>
        </p:nvCxnSpPr>
        <p:spPr>
          <a:xfrm>
            <a:off x="2555776" y="1916832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sellaDiTesto 16"/>
          <p:cNvSpPr txBox="1"/>
          <p:nvPr/>
        </p:nvSpPr>
        <p:spPr>
          <a:xfrm>
            <a:off x="3059832" y="170080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casi di carico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18" name="Connettore 2 17"/>
          <p:cNvCxnSpPr/>
          <p:nvPr/>
        </p:nvCxnSpPr>
        <p:spPr>
          <a:xfrm>
            <a:off x="4860032" y="1916832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/>
          <p:cNvSpPr txBox="1"/>
          <p:nvPr/>
        </p:nvSpPr>
        <p:spPr>
          <a:xfrm>
            <a:off x="5292080" y="1700808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aggiungi nuovo caso di carico 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1403648" y="2516703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specificare: </a:t>
            </a:r>
          </a:p>
        </p:txBody>
      </p:sp>
      <p:sp>
        <p:nvSpPr>
          <p:cNvPr id="22" name="CasellaDiTesto 21"/>
          <p:cNvSpPr txBox="1"/>
          <p:nvPr/>
        </p:nvSpPr>
        <p:spPr>
          <a:xfrm>
            <a:off x="2843808" y="2516703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- Tipo di Analisi (lineare)</a:t>
            </a:r>
          </a:p>
        </p:txBody>
      </p:sp>
      <p:sp>
        <p:nvSpPr>
          <p:cNvPr id="28" name="CasellaDiTesto 27"/>
          <p:cNvSpPr txBox="1"/>
          <p:nvPr/>
        </p:nvSpPr>
        <p:spPr>
          <a:xfrm>
            <a:off x="2843808" y="3020759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- Carichi applicati:</a:t>
            </a:r>
          </a:p>
        </p:txBody>
      </p:sp>
      <p:sp>
        <p:nvSpPr>
          <p:cNvPr id="29" name="CasellaDiTesto 28"/>
          <p:cNvSpPr txBox="1"/>
          <p:nvPr/>
        </p:nvSpPr>
        <p:spPr>
          <a:xfrm>
            <a:off x="3851920" y="3411587"/>
            <a:ext cx="5040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Tipo di carico: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load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pattern </a:t>
            </a:r>
          </a:p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(carico definito in schemi di carico)</a:t>
            </a:r>
          </a:p>
        </p:txBody>
      </p:sp>
      <p:sp>
        <p:nvSpPr>
          <p:cNvPr id="31" name="CasellaDiTesto 30"/>
          <p:cNvSpPr txBox="1"/>
          <p:nvPr/>
        </p:nvSpPr>
        <p:spPr>
          <a:xfrm>
            <a:off x="3851920" y="4139788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- Nome carico</a:t>
            </a:r>
          </a:p>
        </p:txBody>
      </p:sp>
      <p:sp>
        <p:nvSpPr>
          <p:cNvPr id="32" name="CasellaDiTesto 31"/>
          <p:cNvSpPr txBox="1"/>
          <p:nvPr/>
        </p:nvSpPr>
        <p:spPr>
          <a:xfrm>
            <a:off x="3851920" y="4653136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- Fatt. scala: per scalare i carichi applicati</a:t>
            </a:r>
          </a:p>
        </p:txBody>
      </p:sp>
      <p:sp>
        <p:nvSpPr>
          <p:cNvPr id="33" name="CasellaDiTesto 32"/>
          <p:cNvSpPr txBox="1"/>
          <p:nvPr/>
        </p:nvSpPr>
        <p:spPr>
          <a:xfrm>
            <a:off x="251520" y="260648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ctr"/>
            <a:r>
              <a:rPr lang="it-IT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DEFINIZIONE CASO </a:t>
            </a:r>
            <a:r>
              <a:rPr lang="it-IT" sz="20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DI</a:t>
            </a:r>
            <a:r>
              <a:rPr lang="it-IT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CARICO </a:t>
            </a:r>
          </a:p>
          <a:p>
            <a:pPr marL="0" lvl="2" algn="ctr"/>
            <a:r>
              <a:rPr lang="it-IT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(O CASO </a:t>
            </a:r>
            <a:r>
              <a:rPr lang="it-IT" sz="16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DI</a:t>
            </a:r>
            <a:r>
              <a:rPr lang="it-IT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ANALISI)</a:t>
            </a:r>
            <a:endParaRPr lang="it-IT" sz="16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51520" y="260648"/>
            <a:ext cx="8640960" cy="63367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ttangolo 4"/>
          <p:cNvSpPr/>
          <p:nvPr/>
        </p:nvSpPr>
        <p:spPr>
          <a:xfrm>
            <a:off x="323528" y="395372"/>
            <a:ext cx="1056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  <a:latin typeface="Comic Sans MS" pitchFamily="66" charset="0"/>
              </a:rPr>
              <a:t>Esempio</a:t>
            </a:r>
            <a:endParaRPr lang="it-IT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1816095" y="1187460"/>
            <a:ext cx="54922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Casi di carico per ANALISI STATICA LINEARE </a:t>
            </a:r>
            <a:endParaRPr lang="it-IT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539552" y="1700808"/>
            <a:ext cx="35557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- Tipo di caso di carico: Statico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539552" y="2060848"/>
            <a:ext cx="27462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- Tipo di analisi: Lineare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163384" y="2708920"/>
            <a:ext cx="8659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Nome </a:t>
            </a:r>
          </a:p>
          <a:p>
            <a:pPr algn="ctr"/>
            <a:r>
              <a:rPr lang="it-IT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(analisi)</a:t>
            </a:r>
            <a:endParaRPr lang="it-IT" sz="1400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2677946" y="2708920"/>
            <a:ext cx="16417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Tipo di carico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4781828" y="2708920"/>
            <a:ext cx="16995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Nome carico</a:t>
            </a:r>
          </a:p>
          <a:p>
            <a:pPr algn="ctr"/>
            <a:r>
              <a:rPr lang="it-IT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(schema di carico)</a:t>
            </a:r>
            <a:endParaRPr lang="it-IT" sz="1400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6854410" y="2708920"/>
            <a:ext cx="1317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Fatt. scala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1204848" y="3356992"/>
            <a:ext cx="7954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1-q</a:t>
            </a:r>
            <a:r>
              <a:rPr lang="it-IT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max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2684142" y="3356992"/>
            <a:ext cx="15103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load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pattern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5013423" y="3356992"/>
            <a:ext cx="8547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g</a:t>
            </a:r>
            <a:r>
              <a:rPr lang="it-IT" baseline="-25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d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+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q</a:t>
            </a:r>
            <a:r>
              <a:rPr lang="it-IT" baseline="-25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d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6" name="Rettangolo 15"/>
          <p:cNvSpPr/>
          <p:nvPr/>
        </p:nvSpPr>
        <p:spPr>
          <a:xfrm>
            <a:off x="7308304" y="3356992"/>
            <a:ext cx="2888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1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7" name="Rettangolo 16"/>
          <p:cNvSpPr/>
          <p:nvPr/>
        </p:nvSpPr>
        <p:spPr>
          <a:xfrm>
            <a:off x="1200283" y="3870340"/>
            <a:ext cx="7857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2-q</a:t>
            </a:r>
            <a:r>
              <a:rPr lang="it-IT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min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8" name="Rettangolo 17"/>
          <p:cNvSpPr/>
          <p:nvPr/>
        </p:nvSpPr>
        <p:spPr>
          <a:xfrm>
            <a:off x="3131840" y="3870340"/>
            <a:ext cx="4219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//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0" name="Rettangolo 19"/>
          <p:cNvSpPr/>
          <p:nvPr/>
        </p:nvSpPr>
        <p:spPr>
          <a:xfrm>
            <a:off x="7298929" y="3870340"/>
            <a:ext cx="4219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//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4644008" y="386104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g</a:t>
            </a:r>
            <a:r>
              <a:rPr lang="it-IT" baseline="-25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k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+ </a:t>
            </a:r>
            <a:r>
              <a:rPr lang="el-GR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/>
              </a:rPr>
              <a:t>ψ</a:t>
            </a:r>
            <a:r>
              <a:rPr lang="it-IT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/>
              </a:rPr>
              <a:t>2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q</a:t>
            </a:r>
            <a:r>
              <a:rPr lang="it-IT" baseline="-25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k</a:t>
            </a:r>
            <a:r>
              <a:rPr lang="it-IT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22" name="Rettangolo 21"/>
          <p:cNvSpPr/>
          <p:nvPr/>
        </p:nvSpPr>
        <p:spPr>
          <a:xfrm>
            <a:off x="1254148" y="4446404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3-F</a:t>
            </a:r>
            <a:r>
              <a:rPr lang="it-IT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x</a:t>
            </a:r>
            <a:endParaRPr lang="it-IT" baseline="-25000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3" name="Rettangolo 22"/>
          <p:cNvSpPr/>
          <p:nvPr/>
        </p:nvSpPr>
        <p:spPr>
          <a:xfrm>
            <a:off x="3119181" y="4446404"/>
            <a:ext cx="4219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//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4" name="Rettangolo 23"/>
          <p:cNvSpPr/>
          <p:nvPr/>
        </p:nvSpPr>
        <p:spPr>
          <a:xfrm>
            <a:off x="7286270" y="4446404"/>
            <a:ext cx="4219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//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4631349" y="443711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F</a:t>
            </a:r>
            <a:r>
              <a:rPr lang="it-IT" baseline="-25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x</a:t>
            </a:r>
            <a:endParaRPr lang="it-IT" baseline="-25000" dirty="0" smtClean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6" name="Rettangolo 25"/>
          <p:cNvSpPr/>
          <p:nvPr/>
        </p:nvSpPr>
        <p:spPr>
          <a:xfrm>
            <a:off x="1287685" y="5022468"/>
            <a:ext cx="6415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4-F</a:t>
            </a:r>
            <a:r>
              <a:rPr lang="it-IT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y</a:t>
            </a:r>
            <a:endParaRPr lang="it-IT" baseline="-25000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7" name="Rettangolo 26"/>
          <p:cNvSpPr/>
          <p:nvPr/>
        </p:nvSpPr>
        <p:spPr>
          <a:xfrm>
            <a:off x="3147107" y="5022468"/>
            <a:ext cx="4219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//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8" name="Rettangolo 27"/>
          <p:cNvSpPr/>
          <p:nvPr/>
        </p:nvSpPr>
        <p:spPr>
          <a:xfrm>
            <a:off x="7314196" y="5022468"/>
            <a:ext cx="4219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//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9" name="CasellaDiTesto 28"/>
          <p:cNvSpPr txBox="1"/>
          <p:nvPr/>
        </p:nvSpPr>
        <p:spPr>
          <a:xfrm>
            <a:off x="4659275" y="5013176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F</a:t>
            </a:r>
            <a:r>
              <a:rPr lang="it-IT" baseline="-25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y</a:t>
            </a:r>
            <a:endParaRPr lang="it-IT" baseline="-25000" dirty="0" smtClean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0" name="Rettangolo 29"/>
          <p:cNvSpPr/>
          <p:nvPr/>
        </p:nvSpPr>
        <p:spPr>
          <a:xfrm>
            <a:off x="1144218" y="5517232"/>
            <a:ext cx="928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5-F</a:t>
            </a:r>
            <a:r>
              <a:rPr lang="it-IT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x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e</a:t>
            </a:r>
            <a:r>
              <a:rPr lang="it-IT" baseline="-25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y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1" name="Rettangolo 30"/>
          <p:cNvSpPr/>
          <p:nvPr/>
        </p:nvSpPr>
        <p:spPr>
          <a:xfrm>
            <a:off x="3147107" y="5517232"/>
            <a:ext cx="4219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//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7314196" y="5517232"/>
            <a:ext cx="4219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//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3" name="CasellaDiTesto 32"/>
          <p:cNvSpPr txBox="1"/>
          <p:nvPr/>
        </p:nvSpPr>
        <p:spPr>
          <a:xfrm>
            <a:off x="4659275" y="550794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F</a:t>
            </a:r>
            <a:r>
              <a:rPr lang="it-IT" baseline="-25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x</a:t>
            </a:r>
            <a:r>
              <a:rPr lang="it-IT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e</a:t>
            </a:r>
            <a:r>
              <a:rPr lang="it-IT" baseline="-25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y</a:t>
            </a:r>
            <a:endParaRPr lang="it-IT" baseline="-25000" dirty="0" smtClean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4" name="Rettangolo 33"/>
          <p:cNvSpPr/>
          <p:nvPr/>
        </p:nvSpPr>
        <p:spPr>
          <a:xfrm>
            <a:off x="1138058" y="6083856"/>
            <a:ext cx="9284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6-F</a:t>
            </a:r>
            <a:r>
              <a:rPr lang="it-IT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y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e</a:t>
            </a:r>
            <a:r>
              <a:rPr lang="it-IT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x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3140947" y="6083856"/>
            <a:ext cx="4219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//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6" name="Rettangolo 35"/>
          <p:cNvSpPr/>
          <p:nvPr/>
        </p:nvSpPr>
        <p:spPr>
          <a:xfrm>
            <a:off x="7308036" y="6083856"/>
            <a:ext cx="4219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//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7" name="CasellaDiTesto 36"/>
          <p:cNvSpPr txBox="1"/>
          <p:nvPr/>
        </p:nvSpPr>
        <p:spPr>
          <a:xfrm>
            <a:off x="4653115" y="607456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F</a:t>
            </a:r>
            <a:r>
              <a:rPr lang="it-IT" baseline="-25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y</a:t>
            </a:r>
            <a:r>
              <a:rPr lang="it-IT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e</a:t>
            </a:r>
            <a:r>
              <a:rPr lang="it-IT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x</a:t>
            </a:r>
          </a:p>
        </p:txBody>
      </p:sp>
      <p:sp>
        <p:nvSpPr>
          <p:cNvPr id="38" name="CasellaDiTesto 37"/>
          <p:cNvSpPr txBox="1"/>
          <p:nvPr/>
        </p:nvSpPr>
        <p:spPr>
          <a:xfrm>
            <a:off x="251520" y="260648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ctr"/>
            <a:r>
              <a:rPr lang="it-IT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DEFINIZIONE CASO </a:t>
            </a:r>
            <a:r>
              <a:rPr lang="it-IT" sz="20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DI</a:t>
            </a:r>
            <a:r>
              <a:rPr lang="it-IT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CARICO </a:t>
            </a:r>
          </a:p>
          <a:p>
            <a:pPr marL="0" lvl="2" algn="ctr"/>
            <a:r>
              <a:rPr lang="it-IT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(O CASO </a:t>
            </a:r>
            <a:r>
              <a:rPr lang="it-IT" sz="16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DI</a:t>
            </a:r>
            <a:r>
              <a:rPr lang="it-IT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ANALISI)</a:t>
            </a:r>
            <a:endParaRPr lang="it-IT" sz="16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51520" y="260648"/>
            <a:ext cx="8640960" cy="63367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/>
          <p:cNvSpPr/>
          <p:nvPr/>
        </p:nvSpPr>
        <p:spPr>
          <a:xfrm>
            <a:off x="772722" y="1196752"/>
            <a:ext cx="75985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Casi di carico per ANALISI MODALE CON SPETTRO </a:t>
            </a:r>
            <a:r>
              <a:rPr lang="it-IT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DI</a:t>
            </a:r>
            <a:r>
              <a:rPr lang="it-IT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RISPOSTA</a:t>
            </a:r>
            <a:endParaRPr lang="it-IT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827584" y="1772816"/>
            <a:ext cx="74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1) Definizione dello spettro di risposta: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39" name="Connettore 2 38"/>
          <p:cNvCxnSpPr/>
          <p:nvPr/>
        </p:nvCxnSpPr>
        <p:spPr>
          <a:xfrm>
            <a:off x="2555776" y="3419708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asellaDiTesto 39"/>
          <p:cNvSpPr txBox="1"/>
          <p:nvPr/>
        </p:nvSpPr>
        <p:spPr>
          <a:xfrm>
            <a:off x="3059832" y="3203684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funzioni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41" name="Connettore 2 40"/>
          <p:cNvCxnSpPr/>
          <p:nvPr/>
        </p:nvCxnSpPr>
        <p:spPr>
          <a:xfrm>
            <a:off x="4283968" y="3419708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CasellaDiTesto 41"/>
          <p:cNvSpPr txBox="1"/>
          <p:nvPr/>
        </p:nvSpPr>
        <p:spPr>
          <a:xfrm>
            <a:off x="4716016" y="3203684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spettro di risposta …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1331640" y="321297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definisci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863588" y="2267580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preparare un file di testo (ad es. con Blocco note) che contenga soltanto i dati dello spettro di progetto (periodo ed accelerazione) 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1104256" y="392376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specificare: </a:t>
            </a:r>
          </a:p>
        </p:txBody>
      </p:sp>
      <p:sp>
        <p:nvSpPr>
          <p:cNvPr id="17" name="CasellaDiTesto 16"/>
          <p:cNvSpPr txBox="1"/>
          <p:nvPr/>
        </p:nvSpPr>
        <p:spPr>
          <a:xfrm>
            <a:off x="2544416" y="3923764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Tipo di funzione da aggiungere: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From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File</a:t>
            </a:r>
          </a:p>
        </p:txBody>
      </p:sp>
      <p:sp>
        <p:nvSpPr>
          <p:cNvPr id="18" name="CasellaDiTesto 17"/>
          <p:cNvSpPr txBox="1"/>
          <p:nvPr/>
        </p:nvSpPr>
        <p:spPr>
          <a:xfrm>
            <a:off x="2544416" y="4356382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Aggiungi nuova funzione: </a:t>
            </a:r>
          </a:p>
        </p:txBody>
      </p:sp>
      <p:cxnSp>
        <p:nvCxnSpPr>
          <p:cNvPr id="23" name="Connettore 2 22"/>
          <p:cNvCxnSpPr/>
          <p:nvPr/>
        </p:nvCxnSpPr>
        <p:spPr>
          <a:xfrm>
            <a:off x="7296944" y="4140358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ttangolo 23"/>
          <p:cNvSpPr/>
          <p:nvPr/>
        </p:nvSpPr>
        <p:spPr>
          <a:xfrm>
            <a:off x="5352728" y="4356382"/>
            <a:ext cx="24224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- Nome dello spettro</a:t>
            </a:r>
            <a:endParaRPr lang="it-IT" dirty="0"/>
          </a:p>
        </p:txBody>
      </p:sp>
      <p:sp>
        <p:nvSpPr>
          <p:cNvPr id="25" name="Rettangolo 24"/>
          <p:cNvSpPr/>
          <p:nvPr/>
        </p:nvSpPr>
        <p:spPr>
          <a:xfrm>
            <a:off x="5352728" y="4859868"/>
            <a:ext cx="35397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- I valori sono: periodo e valore</a:t>
            </a:r>
            <a:endParaRPr lang="it-IT" dirty="0"/>
          </a:p>
        </p:txBody>
      </p:sp>
      <p:sp>
        <p:nvSpPr>
          <p:cNvPr id="26" name="Rettangolo 25"/>
          <p:cNvSpPr/>
          <p:nvPr/>
        </p:nvSpPr>
        <p:spPr>
          <a:xfrm>
            <a:off x="5364088" y="5507940"/>
            <a:ext cx="3321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- Richiamare da Sfoglia il file</a:t>
            </a:r>
            <a:endParaRPr lang="it-IT" dirty="0"/>
          </a:p>
        </p:txBody>
      </p:sp>
      <p:sp>
        <p:nvSpPr>
          <p:cNvPr id="27" name="CasellaDiTesto 26"/>
          <p:cNvSpPr txBox="1"/>
          <p:nvPr/>
        </p:nvSpPr>
        <p:spPr>
          <a:xfrm>
            <a:off x="251520" y="260648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ctr"/>
            <a:r>
              <a:rPr lang="it-IT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DEFINIZIONE CASO </a:t>
            </a:r>
            <a:r>
              <a:rPr lang="it-IT" sz="20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DI</a:t>
            </a:r>
            <a:r>
              <a:rPr lang="it-IT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CARICO </a:t>
            </a:r>
          </a:p>
          <a:p>
            <a:pPr marL="0" lvl="2" algn="ctr"/>
            <a:r>
              <a:rPr lang="it-IT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(O CASO </a:t>
            </a:r>
            <a:r>
              <a:rPr lang="it-IT" sz="16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DI</a:t>
            </a:r>
            <a:r>
              <a:rPr lang="it-IT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ANALISI)</a:t>
            </a:r>
            <a:endParaRPr lang="it-IT" sz="16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51520" y="260648"/>
            <a:ext cx="8640960" cy="63367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251520" y="260648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ctr"/>
            <a:r>
              <a:rPr lang="it-IT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DEFINIZIONE CASO </a:t>
            </a:r>
            <a:r>
              <a:rPr lang="it-IT" sz="20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DI</a:t>
            </a:r>
            <a:r>
              <a:rPr lang="it-IT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CARICO </a:t>
            </a:r>
          </a:p>
          <a:p>
            <a:pPr marL="0" lvl="2" algn="ctr"/>
            <a:r>
              <a:rPr lang="it-IT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(O CASO </a:t>
            </a:r>
            <a:r>
              <a:rPr lang="it-IT" sz="16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DI</a:t>
            </a:r>
            <a:r>
              <a:rPr lang="it-IT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ANALISI)</a:t>
            </a:r>
            <a:endParaRPr lang="it-IT" sz="16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772722" y="1124744"/>
            <a:ext cx="75985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Casi di carico per ANALISI MODALE CON SPETTRO </a:t>
            </a:r>
            <a:r>
              <a:rPr lang="it-IT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DI</a:t>
            </a:r>
            <a:r>
              <a:rPr lang="it-IT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RISPOSTA</a:t>
            </a:r>
            <a:endParaRPr lang="it-IT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827584" y="1772816"/>
            <a:ext cx="74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2) Definizione Caso di Carico Spettro di risposta: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1331640" y="242145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definisci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20" name="Connettore 2 19"/>
          <p:cNvCxnSpPr/>
          <p:nvPr/>
        </p:nvCxnSpPr>
        <p:spPr>
          <a:xfrm>
            <a:off x="2555776" y="2637482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asellaDiTesto 20"/>
          <p:cNvSpPr txBox="1"/>
          <p:nvPr/>
        </p:nvSpPr>
        <p:spPr>
          <a:xfrm>
            <a:off x="3059832" y="242145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casi di carico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22" name="Connettore 2 21"/>
          <p:cNvCxnSpPr/>
          <p:nvPr/>
        </p:nvCxnSpPr>
        <p:spPr>
          <a:xfrm>
            <a:off x="4860032" y="2637482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asellaDiTesto 26"/>
          <p:cNvSpPr txBox="1"/>
          <p:nvPr/>
        </p:nvSpPr>
        <p:spPr>
          <a:xfrm>
            <a:off x="5292080" y="2421458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aggiungi nuovo caso di carico 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8" name="Rettangolo 27"/>
          <p:cNvSpPr/>
          <p:nvPr/>
        </p:nvSpPr>
        <p:spPr>
          <a:xfrm>
            <a:off x="2142489" y="2924944"/>
            <a:ext cx="48590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- Tipo di caso di carico: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Response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Spectrum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9" name="CasellaDiTesto 28"/>
          <p:cNvSpPr txBox="1"/>
          <p:nvPr/>
        </p:nvSpPr>
        <p:spPr>
          <a:xfrm>
            <a:off x="971600" y="357301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specificare: </a:t>
            </a:r>
          </a:p>
        </p:txBody>
      </p:sp>
      <p:sp>
        <p:nvSpPr>
          <p:cNvPr id="30" name="CasellaDiTesto 29"/>
          <p:cNvSpPr txBox="1"/>
          <p:nvPr/>
        </p:nvSpPr>
        <p:spPr>
          <a:xfrm>
            <a:off x="2411760" y="3573016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- Caso Carico (nome) </a:t>
            </a:r>
          </a:p>
        </p:txBody>
      </p:sp>
      <p:sp>
        <p:nvSpPr>
          <p:cNvPr id="31" name="CasellaDiTesto 30"/>
          <p:cNvSpPr txBox="1"/>
          <p:nvPr/>
        </p:nvSpPr>
        <p:spPr>
          <a:xfrm>
            <a:off x="2411760" y="4077072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- Combinazione Modale (CQC o SRSS)</a:t>
            </a:r>
          </a:p>
        </p:txBody>
      </p:sp>
      <p:sp>
        <p:nvSpPr>
          <p:cNvPr id="32" name="CasellaDiTesto 31"/>
          <p:cNvSpPr txBox="1"/>
          <p:nvPr/>
        </p:nvSpPr>
        <p:spPr>
          <a:xfrm>
            <a:off x="2382578" y="4581128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- Analisi modale da utilizzare </a:t>
            </a:r>
          </a:p>
        </p:txBody>
      </p:sp>
      <p:sp>
        <p:nvSpPr>
          <p:cNvPr id="33" name="CasellaDiTesto 32"/>
          <p:cNvSpPr txBox="1"/>
          <p:nvPr/>
        </p:nvSpPr>
        <p:spPr>
          <a:xfrm>
            <a:off x="2379948" y="5085184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- Nome Carico (direzione del sisma)</a:t>
            </a:r>
          </a:p>
        </p:txBody>
      </p:sp>
      <p:sp>
        <p:nvSpPr>
          <p:cNvPr id="34" name="CasellaDiTesto 33"/>
          <p:cNvSpPr txBox="1"/>
          <p:nvPr/>
        </p:nvSpPr>
        <p:spPr>
          <a:xfrm>
            <a:off x="2367248" y="5589240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- Funzione: spettro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definifo</a:t>
            </a:r>
            <a:endParaRPr lang="it-IT" dirty="0" smtClean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5" name="CasellaDiTesto 34"/>
          <p:cNvSpPr txBox="1"/>
          <p:nvPr/>
        </p:nvSpPr>
        <p:spPr>
          <a:xfrm>
            <a:off x="2411760" y="6083856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- Fatt. Scala: 9.81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51520" y="260648"/>
            <a:ext cx="8640960" cy="63367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251520" y="260648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ctr"/>
            <a:r>
              <a:rPr lang="it-IT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DEFINIZIONE CASO </a:t>
            </a:r>
            <a:r>
              <a:rPr lang="it-IT" sz="20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DI</a:t>
            </a:r>
            <a:r>
              <a:rPr lang="it-IT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CARICO </a:t>
            </a:r>
          </a:p>
          <a:p>
            <a:pPr marL="0" lvl="2" algn="ctr"/>
            <a:r>
              <a:rPr lang="it-IT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(O CASO </a:t>
            </a:r>
            <a:r>
              <a:rPr lang="it-IT" sz="16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DI</a:t>
            </a:r>
            <a:r>
              <a:rPr lang="it-IT" sz="1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ANALISI)</a:t>
            </a:r>
            <a:endParaRPr lang="it-IT" sz="16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772722" y="1124744"/>
            <a:ext cx="75985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Casi di carico per ANALISI MODALE CON SPETTRO </a:t>
            </a:r>
            <a:r>
              <a:rPr lang="it-IT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DI</a:t>
            </a:r>
            <a:r>
              <a:rPr lang="it-IT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RISPOSTA</a:t>
            </a:r>
            <a:endParaRPr lang="it-IT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827584" y="1772816"/>
            <a:ext cx="74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2) Definizione Caso di Carico Spettro di risposta: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3" name="Rettangolo 22"/>
          <p:cNvSpPr/>
          <p:nvPr/>
        </p:nvSpPr>
        <p:spPr>
          <a:xfrm>
            <a:off x="323528" y="395372"/>
            <a:ext cx="1056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  <a:latin typeface="Comic Sans MS" pitchFamily="66" charset="0"/>
              </a:rPr>
              <a:t>Esempio</a:t>
            </a:r>
            <a:endParaRPr lang="it-IT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4" name="Rettangolo 23"/>
          <p:cNvSpPr/>
          <p:nvPr/>
        </p:nvSpPr>
        <p:spPr>
          <a:xfrm>
            <a:off x="1622089" y="2708920"/>
            <a:ext cx="15817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Nome caso di carico </a:t>
            </a:r>
          </a:p>
        </p:txBody>
      </p:sp>
      <p:sp>
        <p:nvSpPr>
          <p:cNvPr id="25" name="Rettangolo 24"/>
          <p:cNvSpPr/>
          <p:nvPr/>
        </p:nvSpPr>
        <p:spPr>
          <a:xfrm>
            <a:off x="3635896" y="2708920"/>
            <a:ext cx="15985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Nome carico</a:t>
            </a:r>
          </a:p>
          <a:p>
            <a:r>
              <a:rPr lang="it-IT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(direzione sisma)</a:t>
            </a:r>
            <a:endParaRPr lang="it-IT" sz="1400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6" name="Rettangolo 25"/>
          <p:cNvSpPr/>
          <p:nvPr/>
        </p:nvSpPr>
        <p:spPr>
          <a:xfrm>
            <a:off x="5637860" y="2708920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Funzione</a:t>
            </a:r>
            <a:endParaRPr lang="it-IT" sz="1400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6" name="Rettangolo 35"/>
          <p:cNvSpPr/>
          <p:nvPr/>
        </p:nvSpPr>
        <p:spPr>
          <a:xfrm>
            <a:off x="7358466" y="2708920"/>
            <a:ext cx="1317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Fatt. scala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7" name="Rettangolo 36"/>
          <p:cNvSpPr/>
          <p:nvPr/>
        </p:nvSpPr>
        <p:spPr>
          <a:xfrm>
            <a:off x="1702112" y="3481844"/>
            <a:ext cx="12410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3-F</a:t>
            </a:r>
            <a:r>
              <a:rPr lang="it-IT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x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Mod.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9" name="Rettangolo 38"/>
          <p:cNvSpPr/>
          <p:nvPr/>
        </p:nvSpPr>
        <p:spPr>
          <a:xfrm>
            <a:off x="4199567" y="3544560"/>
            <a:ext cx="4587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U1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0" name="Rettangolo 39"/>
          <p:cNvSpPr/>
          <p:nvPr/>
        </p:nvSpPr>
        <p:spPr>
          <a:xfrm>
            <a:off x="5292080" y="3481844"/>
            <a:ext cx="21916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Spettro 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SLV-CD A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1" name="Rettangolo 40"/>
          <p:cNvSpPr/>
          <p:nvPr/>
        </p:nvSpPr>
        <p:spPr>
          <a:xfrm>
            <a:off x="7812360" y="3481844"/>
            <a:ext cx="628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9.81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6" name="Rettangolo 45"/>
          <p:cNvSpPr/>
          <p:nvPr/>
        </p:nvSpPr>
        <p:spPr>
          <a:xfrm>
            <a:off x="463116" y="3409836"/>
            <a:ext cx="8178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spettro</a:t>
            </a:r>
          </a:p>
          <a:p>
            <a:pPr algn="ctr"/>
            <a:r>
              <a:rPr lang="it-IT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in x</a:t>
            </a:r>
            <a:endParaRPr lang="it-IT" sz="1400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7" name="Rettangolo 46"/>
          <p:cNvSpPr/>
          <p:nvPr/>
        </p:nvSpPr>
        <p:spPr>
          <a:xfrm>
            <a:off x="1710730" y="4221088"/>
            <a:ext cx="12410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4-F</a:t>
            </a:r>
            <a:r>
              <a:rPr lang="it-IT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y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Mod.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8" name="Rettangolo 47"/>
          <p:cNvSpPr/>
          <p:nvPr/>
        </p:nvSpPr>
        <p:spPr>
          <a:xfrm>
            <a:off x="4208185" y="4283804"/>
            <a:ext cx="4956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U2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0" name="Rettangolo 49"/>
          <p:cNvSpPr/>
          <p:nvPr/>
        </p:nvSpPr>
        <p:spPr>
          <a:xfrm>
            <a:off x="7820978" y="4221088"/>
            <a:ext cx="628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9.81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1" name="Rettangolo 50"/>
          <p:cNvSpPr/>
          <p:nvPr/>
        </p:nvSpPr>
        <p:spPr>
          <a:xfrm>
            <a:off x="471734" y="4149080"/>
            <a:ext cx="8178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spettro</a:t>
            </a:r>
          </a:p>
          <a:p>
            <a:pPr algn="ctr"/>
            <a:r>
              <a:rPr lang="it-IT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in y</a:t>
            </a:r>
            <a:endParaRPr lang="it-IT" sz="1400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1" name="Rettangolo 20"/>
          <p:cNvSpPr/>
          <p:nvPr/>
        </p:nvSpPr>
        <p:spPr>
          <a:xfrm>
            <a:off x="5292080" y="4255668"/>
            <a:ext cx="21916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Spettro 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SLV-CD A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51520" y="260648"/>
            <a:ext cx="8640960" cy="63367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251520" y="292586"/>
            <a:ext cx="8640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ctr"/>
            <a:r>
              <a:rPr lang="it-IT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ESECUZIONE ANALISI</a:t>
            </a:r>
          </a:p>
        </p:txBody>
      </p:sp>
      <p:sp>
        <p:nvSpPr>
          <p:cNvPr id="21" name="CasellaDiTesto 20"/>
          <p:cNvSpPr txBox="1"/>
          <p:nvPr/>
        </p:nvSpPr>
        <p:spPr>
          <a:xfrm>
            <a:off x="727001" y="1009647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analizza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22" name="Connettore 2 21"/>
          <p:cNvCxnSpPr/>
          <p:nvPr/>
        </p:nvCxnSpPr>
        <p:spPr>
          <a:xfrm>
            <a:off x="1951137" y="1225671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asellaDiTesto 26"/>
          <p:cNvSpPr txBox="1"/>
          <p:nvPr/>
        </p:nvSpPr>
        <p:spPr>
          <a:xfrm>
            <a:off x="2455193" y="105273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lancia analisi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28" name="Connettore 2 27"/>
          <p:cNvCxnSpPr/>
          <p:nvPr/>
        </p:nvCxnSpPr>
        <p:spPr>
          <a:xfrm>
            <a:off x="4183385" y="1225671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asellaDiTesto 28"/>
          <p:cNvSpPr txBox="1"/>
          <p:nvPr/>
        </p:nvSpPr>
        <p:spPr>
          <a:xfrm>
            <a:off x="4687441" y="1052736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selezione analisi da eseguire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30" name="Connettore 2 29"/>
          <p:cNvCxnSpPr/>
          <p:nvPr/>
        </p:nvCxnSpPr>
        <p:spPr>
          <a:xfrm>
            <a:off x="7956376" y="1264568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asellaDiTesto 30"/>
          <p:cNvSpPr txBox="1"/>
          <p:nvPr/>
        </p:nvSpPr>
        <p:spPr>
          <a:xfrm>
            <a:off x="683568" y="1556792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opzioni analisi monitor: mostra sempre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32" name="Connettore 2 31"/>
          <p:cNvCxnSpPr/>
          <p:nvPr/>
        </p:nvCxnSpPr>
        <p:spPr>
          <a:xfrm>
            <a:off x="5076056" y="1772816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asellaDiTesto 32"/>
          <p:cNvSpPr txBox="1"/>
          <p:nvPr/>
        </p:nvSpPr>
        <p:spPr>
          <a:xfrm>
            <a:off x="5560680" y="1581557"/>
            <a:ext cx="210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esegui ora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4" name="CasellaDiTesto 33"/>
          <p:cNvSpPr txBox="1"/>
          <p:nvPr/>
        </p:nvSpPr>
        <p:spPr>
          <a:xfrm>
            <a:off x="2969822" y="2204864"/>
            <a:ext cx="3204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- Controllo dettagli analisi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51520" y="260648"/>
            <a:ext cx="8640960" cy="63367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251520" y="292586"/>
            <a:ext cx="8640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ctr"/>
            <a:r>
              <a:rPr lang="it-IT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VISUALIZZAZIONE RISULTATI</a:t>
            </a:r>
          </a:p>
        </p:txBody>
      </p:sp>
      <p:sp>
        <p:nvSpPr>
          <p:cNvPr id="21" name="CasellaDiTesto 20"/>
          <p:cNvSpPr txBox="1"/>
          <p:nvPr/>
        </p:nvSpPr>
        <p:spPr>
          <a:xfrm>
            <a:off x="727001" y="1009647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visualizza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22" name="Connettore 2 21"/>
          <p:cNvCxnSpPr/>
          <p:nvPr/>
        </p:nvCxnSpPr>
        <p:spPr>
          <a:xfrm>
            <a:off x="2023254" y="1225671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asellaDiTesto 26"/>
          <p:cNvSpPr txBox="1"/>
          <p:nvPr/>
        </p:nvSpPr>
        <p:spPr>
          <a:xfrm>
            <a:off x="2455192" y="1052736"/>
            <a:ext cx="2404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mostra deformata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432968" y="1556792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mostra sollecitazioni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15" name="Connettore 2 14"/>
          <p:cNvCxnSpPr/>
          <p:nvPr/>
        </p:nvCxnSpPr>
        <p:spPr>
          <a:xfrm>
            <a:off x="4716016" y="1268760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/>
          <p:cNvSpPr txBox="1"/>
          <p:nvPr/>
        </p:nvSpPr>
        <p:spPr>
          <a:xfrm>
            <a:off x="5220072" y="1052736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controllo deformate modali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17" name="Connettore 2 16"/>
          <p:cNvCxnSpPr/>
          <p:nvPr/>
        </p:nvCxnSpPr>
        <p:spPr>
          <a:xfrm>
            <a:off x="4965948" y="1747416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/>
          <p:cNvSpPr txBox="1"/>
          <p:nvPr/>
        </p:nvSpPr>
        <p:spPr>
          <a:xfrm>
            <a:off x="5457304" y="1556792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controllo sollecitazioni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727001" y="2233783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visualizza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20" name="Connettore 2 19"/>
          <p:cNvCxnSpPr/>
          <p:nvPr/>
        </p:nvCxnSpPr>
        <p:spPr>
          <a:xfrm>
            <a:off x="2023254" y="2449807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asellaDiTesto 22"/>
          <p:cNvSpPr txBox="1"/>
          <p:nvPr/>
        </p:nvSpPr>
        <p:spPr>
          <a:xfrm>
            <a:off x="2455192" y="2276872"/>
            <a:ext cx="2980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mostra tabelle …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2540700" y="2996952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selezionare le definizioni del modello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5" name="CasellaDiTesto 34"/>
          <p:cNvSpPr txBox="1"/>
          <p:nvPr/>
        </p:nvSpPr>
        <p:spPr>
          <a:xfrm>
            <a:off x="2540700" y="3645024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selezionare gli schemi di carico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6" name="CasellaDiTesto 35"/>
          <p:cNvSpPr txBox="1"/>
          <p:nvPr/>
        </p:nvSpPr>
        <p:spPr>
          <a:xfrm>
            <a:off x="2555776" y="4293096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esportare le tabelle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4" name="Parentesi graffa aperta 23"/>
          <p:cNvSpPr/>
          <p:nvPr/>
        </p:nvSpPr>
        <p:spPr>
          <a:xfrm>
            <a:off x="2252668" y="3068960"/>
            <a:ext cx="216024" cy="158417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CasellaDiTesto 24"/>
          <p:cNvSpPr txBox="1"/>
          <p:nvPr/>
        </p:nvSpPr>
        <p:spPr>
          <a:xfrm>
            <a:off x="1043608" y="367971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DATI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251520" y="260648"/>
            <a:ext cx="8640960" cy="63367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251520" y="404813"/>
            <a:ext cx="8640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DEFINIZIONE SCHEMI </a:t>
            </a:r>
            <a:r>
              <a:rPr lang="it-IT" sz="20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DI</a:t>
            </a:r>
            <a:r>
              <a:rPr lang="it-IT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CARICO</a:t>
            </a:r>
            <a:endParaRPr lang="it-IT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611560" y="836712"/>
            <a:ext cx="813690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-Nome:</a:t>
            </a:r>
          </a:p>
          <a:p>
            <a:endParaRPr lang="it-IT" dirty="0" smtClean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-Tipo:   - DEAD (carico permanente)</a:t>
            </a:r>
          </a:p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           - LIVE   (carico variabile)</a:t>
            </a:r>
          </a:p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           - QUAKE   (azione sismica)</a:t>
            </a:r>
          </a:p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           - WIND   (azione del vento)</a:t>
            </a:r>
          </a:p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           - SNOW   (carico neve)</a:t>
            </a:r>
          </a:p>
          <a:p>
            <a:endParaRPr lang="it-IT" dirty="0" smtClean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-Moltiplicatore del peso proprio: mettere 0 se computato nell’analisi dei  </a:t>
            </a:r>
          </a:p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                                                   carichi verticali</a:t>
            </a:r>
          </a:p>
          <a:p>
            <a:endParaRPr lang="it-IT" dirty="0" smtClean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-Schema di carico laterale:         per azioni tipo “QUAKE” determina in </a:t>
            </a:r>
          </a:p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                                                  automatico le forze statiche equivalenti.  </a:t>
            </a:r>
          </a:p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		                        </a:t>
            </a:r>
          </a:p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                                                 Mettere “none” quando le forze vengono </a:t>
            </a:r>
          </a:p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                                                 assegnate direttamente al centro di massa</a:t>
            </a:r>
            <a:endParaRPr lang="it-IT" sz="1400" dirty="0" smtClean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51520" y="260648"/>
            <a:ext cx="8640960" cy="63367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251520" y="292586"/>
            <a:ext cx="8640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ctr"/>
            <a:r>
              <a:rPr lang="it-IT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VISUALIZZAZIONE RISULTATI</a:t>
            </a:r>
          </a:p>
        </p:txBody>
      </p:sp>
      <p:sp>
        <p:nvSpPr>
          <p:cNvPr id="21" name="CasellaDiTesto 20"/>
          <p:cNvSpPr txBox="1"/>
          <p:nvPr/>
        </p:nvSpPr>
        <p:spPr>
          <a:xfrm>
            <a:off x="727001" y="1009647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visualizza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22" name="Connettore 2 21"/>
          <p:cNvCxnSpPr/>
          <p:nvPr/>
        </p:nvCxnSpPr>
        <p:spPr>
          <a:xfrm>
            <a:off x="2023254" y="1225671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asellaDiTesto 26"/>
          <p:cNvSpPr txBox="1"/>
          <p:nvPr/>
        </p:nvSpPr>
        <p:spPr>
          <a:xfrm>
            <a:off x="2455192" y="1052736"/>
            <a:ext cx="2404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mostra deformata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432968" y="1556792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mostra sollecitazioni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15" name="Connettore 2 14"/>
          <p:cNvCxnSpPr/>
          <p:nvPr/>
        </p:nvCxnSpPr>
        <p:spPr>
          <a:xfrm>
            <a:off x="4716016" y="1268760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/>
          <p:cNvSpPr txBox="1"/>
          <p:nvPr/>
        </p:nvSpPr>
        <p:spPr>
          <a:xfrm>
            <a:off x="5220072" y="1052736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controllo deformate modali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17" name="Connettore 2 16"/>
          <p:cNvCxnSpPr/>
          <p:nvPr/>
        </p:nvCxnSpPr>
        <p:spPr>
          <a:xfrm>
            <a:off x="4965948" y="1747416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/>
          <p:cNvSpPr txBox="1"/>
          <p:nvPr/>
        </p:nvSpPr>
        <p:spPr>
          <a:xfrm>
            <a:off x="5457304" y="1556792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controllo sollecitazioni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727001" y="2233783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visualizza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20" name="Connettore 2 19"/>
          <p:cNvCxnSpPr/>
          <p:nvPr/>
        </p:nvCxnSpPr>
        <p:spPr>
          <a:xfrm>
            <a:off x="2023254" y="2449807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asellaDiTesto 22"/>
          <p:cNvSpPr txBox="1"/>
          <p:nvPr/>
        </p:nvSpPr>
        <p:spPr>
          <a:xfrm>
            <a:off x="2455192" y="2276872"/>
            <a:ext cx="2980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mostra tabelle …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7" name="CasellaDiTesto 36"/>
          <p:cNvSpPr txBox="1"/>
          <p:nvPr/>
        </p:nvSpPr>
        <p:spPr>
          <a:xfrm>
            <a:off x="2540700" y="2996952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selezionare gli oggetti di cui visualizzare i risultati</a:t>
            </a:r>
          </a:p>
        </p:txBody>
      </p:sp>
      <p:sp>
        <p:nvSpPr>
          <p:cNvPr id="38" name="CasellaDiTesto 37"/>
          <p:cNvSpPr txBox="1"/>
          <p:nvPr/>
        </p:nvSpPr>
        <p:spPr>
          <a:xfrm>
            <a:off x="2540700" y="3645024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selezionare i casi di carico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9" name="CasellaDiTesto 38"/>
          <p:cNvSpPr txBox="1"/>
          <p:nvPr/>
        </p:nvSpPr>
        <p:spPr>
          <a:xfrm>
            <a:off x="2555776" y="4293096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esportare le tabelle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0" name="Parentesi graffa aperta 39"/>
          <p:cNvSpPr/>
          <p:nvPr/>
        </p:nvSpPr>
        <p:spPr>
          <a:xfrm>
            <a:off x="2252668" y="3068960"/>
            <a:ext cx="231100" cy="216024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1" name="CasellaDiTesto 40"/>
          <p:cNvSpPr txBox="1"/>
          <p:nvPr/>
        </p:nvSpPr>
        <p:spPr>
          <a:xfrm>
            <a:off x="611560" y="399577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RISULTATI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2" name="CasellaDiTesto 41"/>
          <p:cNvSpPr txBox="1"/>
          <p:nvPr/>
        </p:nvSpPr>
        <p:spPr>
          <a:xfrm>
            <a:off x="2555776" y="4941168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combinazione degli schemi base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3" name="CasellaDiTesto 42"/>
          <p:cNvSpPr txBox="1"/>
          <p:nvPr/>
        </p:nvSpPr>
        <p:spPr>
          <a:xfrm>
            <a:off x="1835696" y="5661248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vedi foglio Excel “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Input-Output-Combinazioni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”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251520" y="260648"/>
            <a:ext cx="8640960" cy="63367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251520" y="404813"/>
            <a:ext cx="8640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DEFINIZIONE SCHEMI </a:t>
            </a:r>
            <a:r>
              <a:rPr lang="it-IT" sz="20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DI</a:t>
            </a:r>
            <a:r>
              <a:rPr lang="it-IT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CARICO</a:t>
            </a:r>
            <a:endParaRPr lang="it-IT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251520" y="836712"/>
            <a:ext cx="864096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1400" dirty="0" smtClean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  <a:p>
            <a:pPr algn="ctr"/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Assegnando i carichi agli oggetti (aste o nodi), oltre all’entità del carico,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dev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’essere specificato lo schema di carico a cui appartiene.          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Freccia in giù 5"/>
          <p:cNvSpPr/>
          <p:nvPr/>
        </p:nvSpPr>
        <p:spPr>
          <a:xfrm>
            <a:off x="4211960" y="2204864"/>
            <a:ext cx="720080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251520" y="3429000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E’ necessario definire uno schema di carico per </a:t>
            </a:r>
          </a:p>
          <a:p>
            <a:pPr algn="ctr"/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ogni condizione di carico che verrà applicata al modello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251520" y="260648"/>
            <a:ext cx="8640960" cy="63367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251520" y="344850"/>
            <a:ext cx="864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DEFINIZIONE SCHEMI </a:t>
            </a:r>
            <a:r>
              <a:rPr lang="it-IT" sz="20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DI</a:t>
            </a:r>
            <a:r>
              <a:rPr lang="it-IT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CARICO</a:t>
            </a:r>
          </a:p>
          <a:p>
            <a:pPr algn="ctr"/>
            <a:r>
              <a:rPr lang="it-IT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PER ANALISI STATICA</a:t>
            </a:r>
            <a:endParaRPr lang="it-IT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251520" y="344850"/>
            <a:ext cx="8640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>
                <a:solidFill>
                  <a:srgbClr val="FF0000"/>
                </a:solidFill>
                <a:latin typeface="Comic Sans MS" pitchFamily="66" charset="0"/>
              </a:rPr>
              <a:t>Esempio</a:t>
            </a:r>
            <a:endParaRPr lang="it-IT" sz="2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467544" y="1630541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carichi verticali in assenza di sisma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3563888" y="119675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Nome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6804248" y="126876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Molt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. p.p.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5364088" y="126876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Tipo</a:t>
            </a:r>
            <a:r>
              <a:rPr lang="it-IT" dirty="0" err="1" smtClean="0">
                <a:solidFill>
                  <a:srgbClr val="FF0000"/>
                </a:solidFill>
                <a:latin typeface="Comic Sans MS" pitchFamily="66" charset="0"/>
              </a:rPr>
              <a:t>*</a:t>
            </a:r>
            <a:endParaRPr lang="it-IT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3563888" y="177281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g</a:t>
            </a:r>
            <a:r>
              <a:rPr lang="it-IT" baseline="-25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d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+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q</a:t>
            </a:r>
            <a:r>
              <a:rPr lang="it-IT" baseline="-25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d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5364088" y="1772816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dead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7164288" y="177281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0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467544" y="2566645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carichi verticali in presenza di sisma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3563888" y="270892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g</a:t>
            </a:r>
            <a:r>
              <a:rPr lang="it-IT" baseline="-25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k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+ </a:t>
            </a:r>
            <a:r>
              <a:rPr lang="el-GR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/>
              </a:rPr>
              <a:t>ψ</a:t>
            </a:r>
            <a:r>
              <a:rPr lang="it-IT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/>
              </a:rPr>
              <a:t>2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q</a:t>
            </a:r>
            <a:r>
              <a:rPr lang="it-IT" baseline="-25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k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5364088" y="270892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dead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164288" y="270892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0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467544" y="3718773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forze statiche equivalenti in dir. x e y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3563888" y="362644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F</a:t>
            </a:r>
            <a:r>
              <a:rPr lang="it-IT" baseline="-25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x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5364088" y="363573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quake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7164288" y="362644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0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3563888" y="413049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F</a:t>
            </a:r>
            <a:r>
              <a:rPr lang="it-IT" baseline="-25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y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5364088" y="4139788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quake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3" name="CasellaDiTesto 22"/>
          <p:cNvSpPr txBox="1"/>
          <p:nvPr/>
        </p:nvSpPr>
        <p:spPr>
          <a:xfrm>
            <a:off x="7164288" y="413049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0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4" name="CasellaDiTesto 23"/>
          <p:cNvSpPr txBox="1"/>
          <p:nvPr/>
        </p:nvSpPr>
        <p:spPr>
          <a:xfrm>
            <a:off x="467544" y="5158933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coppie per eccentricità in dir. x e y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3563888" y="494116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F</a:t>
            </a:r>
            <a:r>
              <a:rPr lang="it-IT" baseline="-25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x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e</a:t>
            </a:r>
            <a:r>
              <a:rPr lang="it-IT" baseline="-25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y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5364088" y="495046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quake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7" name="CasellaDiTesto 26"/>
          <p:cNvSpPr txBox="1"/>
          <p:nvPr/>
        </p:nvSpPr>
        <p:spPr>
          <a:xfrm>
            <a:off x="7164288" y="494116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0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8" name="CasellaDiTesto 27"/>
          <p:cNvSpPr txBox="1"/>
          <p:nvPr/>
        </p:nvSpPr>
        <p:spPr>
          <a:xfrm>
            <a:off x="3563888" y="544522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F</a:t>
            </a:r>
            <a:r>
              <a:rPr lang="it-IT" baseline="-25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y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e</a:t>
            </a:r>
            <a:r>
              <a:rPr lang="it-IT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x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9" name="CasellaDiTesto 28"/>
          <p:cNvSpPr txBox="1"/>
          <p:nvPr/>
        </p:nvSpPr>
        <p:spPr>
          <a:xfrm>
            <a:off x="5364088" y="5454516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quake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0" name="CasellaDiTesto 29"/>
          <p:cNvSpPr txBox="1"/>
          <p:nvPr/>
        </p:nvSpPr>
        <p:spPr>
          <a:xfrm>
            <a:off x="7164288" y="544522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0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1" name="CasellaDiTesto 30"/>
          <p:cNvSpPr txBox="1"/>
          <p:nvPr/>
        </p:nvSpPr>
        <p:spPr>
          <a:xfrm>
            <a:off x="251520" y="6248345"/>
            <a:ext cx="85689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err="1" smtClean="0">
                <a:solidFill>
                  <a:srgbClr val="FF0000"/>
                </a:solidFill>
                <a:latin typeface="Comic Sans MS" pitchFamily="66" charset="0"/>
              </a:rPr>
              <a:t>*</a:t>
            </a:r>
            <a:r>
              <a:rPr lang="it-IT" sz="12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Nota</a:t>
            </a:r>
            <a:r>
              <a:rPr lang="it-IT" sz="1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: poiché non si farà uso dello schema di carico laterale automatico, l’indicazione del tipo di carico è ininfluente </a:t>
            </a:r>
            <a:endParaRPr lang="it-IT" sz="1200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2" name="Parentesi graffa aperta 31"/>
          <p:cNvSpPr/>
          <p:nvPr/>
        </p:nvSpPr>
        <p:spPr>
          <a:xfrm>
            <a:off x="3203848" y="3717032"/>
            <a:ext cx="288032" cy="792088"/>
          </a:xfrm>
          <a:prstGeom prst="leftBrace">
            <a:avLst>
              <a:gd name="adj1" fmla="val 833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Parentesi graffa aperta 32"/>
          <p:cNvSpPr/>
          <p:nvPr/>
        </p:nvSpPr>
        <p:spPr>
          <a:xfrm>
            <a:off x="3203848" y="5013176"/>
            <a:ext cx="288032" cy="792088"/>
          </a:xfrm>
          <a:prstGeom prst="leftBrace">
            <a:avLst>
              <a:gd name="adj1" fmla="val 8333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251520" y="260648"/>
            <a:ext cx="8640960" cy="63367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CasellaDiTesto 4"/>
          <p:cNvSpPr txBox="1"/>
          <p:nvPr/>
        </p:nvSpPr>
        <p:spPr>
          <a:xfrm>
            <a:off x="251520" y="260648"/>
            <a:ext cx="8640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ASSEGNAZIONE DEI CARICHI</a:t>
            </a:r>
            <a:endParaRPr lang="it-IT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467544" y="1486525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ASTE (travi)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467544" y="827420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Ad oggetti selezionati: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2483768" y="1484784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assegna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17" name="Connettore 2 16"/>
          <p:cNvCxnSpPr/>
          <p:nvPr/>
        </p:nvCxnSpPr>
        <p:spPr>
          <a:xfrm>
            <a:off x="3707904" y="1700808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/>
          <p:cNvSpPr txBox="1"/>
          <p:nvPr/>
        </p:nvSpPr>
        <p:spPr>
          <a:xfrm>
            <a:off x="4211960" y="1484784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carichi frame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19" name="Connettore 2 18"/>
          <p:cNvCxnSpPr/>
          <p:nvPr/>
        </p:nvCxnSpPr>
        <p:spPr>
          <a:xfrm>
            <a:off x="6012160" y="1700808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sellaDiTesto 19"/>
          <p:cNvSpPr txBox="1"/>
          <p:nvPr/>
        </p:nvSpPr>
        <p:spPr>
          <a:xfrm>
            <a:off x="6444208" y="1484784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distribuito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2483768" y="2060849"/>
            <a:ext cx="6408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specificare lo schema di </a:t>
            </a:r>
          </a:p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carico a cui appartiene (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g</a:t>
            </a:r>
            <a:r>
              <a:rPr lang="it-IT" baseline="-25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d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+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q</a:t>
            </a:r>
            <a:r>
              <a:rPr lang="it-IT" baseline="-25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d</a:t>
            </a:r>
            <a:r>
              <a:rPr lang="it-IT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;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g</a:t>
            </a:r>
            <a:r>
              <a:rPr lang="it-IT" baseline="-25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k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+ </a:t>
            </a:r>
            <a:r>
              <a:rPr lang="el-G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ψ</a:t>
            </a:r>
            <a:r>
              <a:rPr lang="it-IT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q</a:t>
            </a:r>
            <a:r>
              <a:rPr lang="it-IT" baseline="-25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k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)</a:t>
            </a:r>
          </a:p>
        </p:txBody>
      </p:sp>
      <p:sp>
        <p:nvSpPr>
          <p:cNvPr id="22" name="CasellaDiTesto 21"/>
          <p:cNvSpPr txBox="1"/>
          <p:nvPr/>
        </p:nvSpPr>
        <p:spPr>
          <a:xfrm>
            <a:off x="2483768" y="2924944"/>
            <a:ext cx="640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tipo di carico (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carico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uniforme)</a:t>
            </a:r>
          </a:p>
        </p:txBody>
      </p:sp>
      <p:sp>
        <p:nvSpPr>
          <p:cNvPr id="23" name="CasellaDiTesto 22"/>
          <p:cNvSpPr txBox="1"/>
          <p:nvPr/>
        </p:nvSpPr>
        <p:spPr>
          <a:xfrm>
            <a:off x="2483768" y="3429000"/>
            <a:ext cx="640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valore</a:t>
            </a:r>
          </a:p>
        </p:txBody>
      </p:sp>
      <p:sp>
        <p:nvSpPr>
          <p:cNvPr id="24" name="CasellaDiTesto 23"/>
          <p:cNvSpPr txBox="1"/>
          <p:nvPr/>
        </p:nvSpPr>
        <p:spPr>
          <a:xfrm>
            <a:off x="539552" y="4150821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NODI (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CM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)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2339752" y="414908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assegna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26" name="Connettore 2 25"/>
          <p:cNvCxnSpPr/>
          <p:nvPr/>
        </p:nvCxnSpPr>
        <p:spPr>
          <a:xfrm>
            <a:off x="3563888" y="4365104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asellaDiTesto 26"/>
          <p:cNvSpPr txBox="1"/>
          <p:nvPr/>
        </p:nvSpPr>
        <p:spPr>
          <a:xfrm>
            <a:off x="4067944" y="414908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carichi nodo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28" name="Connettore 2 27"/>
          <p:cNvCxnSpPr/>
          <p:nvPr/>
        </p:nvCxnSpPr>
        <p:spPr>
          <a:xfrm>
            <a:off x="5868144" y="4365104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asellaDiTesto 28"/>
          <p:cNvSpPr txBox="1"/>
          <p:nvPr/>
        </p:nvSpPr>
        <p:spPr>
          <a:xfrm>
            <a:off x="6300192" y="414908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forze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0" name="CasellaDiTesto 29"/>
          <p:cNvSpPr txBox="1"/>
          <p:nvPr/>
        </p:nvSpPr>
        <p:spPr>
          <a:xfrm>
            <a:off x="2339752" y="4725145"/>
            <a:ext cx="6408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specificare lo schema di </a:t>
            </a:r>
          </a:p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carico a cui appartiene (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F</a:t>
            </a:r>
            <a:r>
              <a:rPr lang="it-IT" baseline="-25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x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;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F</a:t>
            </a:r>
            <a:r>
              <a:rPr lang="it-IT" baseline="-25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y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;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F</a:t>
            </a:r>
            <a:r>
              <a:rPr lang="it-IT" baseline="-25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x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e</a:t>
            </a:r>
            <a:r>
              <a:rPr lang="it-IT" baseline="-25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y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;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F</a:t>
            </a:r>
            <a:r>
              <a:rPr lang="it-IT" baseline="-25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y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e</a:t>
            </a:r>
            <a:r>
              <a:rPr lang="it-IT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x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)</a:t>
            </a:r>
          </a:p>
        </p:txBody>
      </p:sp>
      <p:sp>
        <p:nvSpPr>
          <p:cNvPr id="31" name="CasellaDiTesto 30"/>
          <p:cNvSpPr txBox="1"/>
          <p:nvPr/>
        </p:nvSpPr>
        <p:spPr>
          <a:xfrm>
            <a:off x="2339752" y="5626114"/>
            <a:ext cx="640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tipo; direzione; verso; valore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51520" y="260648"/>
            <a:ext cx="8640960" cy="63367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251520" y="364594"/>
            <a:ext cx="8640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CARICHI SULLE TRAVI</a:t>
            </a:r>
            <a:endParaRPr lang="it-IT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251520" y="364594"/>
            <a:ext cx="8640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>
                <a:solidFill>
                  <a:srgbClr val="FF0000"/>
                </a:solidFill>
                <a:latin typeface="Comic Sans MS" pitchFamily="66" charset="0"/>
              </a:rPr>
              <a:t>Esempio</a:t>
            </a:r>
            <a:endParaRPr lang="it-IT" sz="2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467544" y="1764105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travi 01; 02; 03; 04</a:t>
            </a:r>
          </a:p>
          <a:p>
            <a:r>
              <a:rPr lang="it-IT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(a tutti gli ordini)</a:t>
            </a:r>
            <a:endParaRPr lang="it-IT" sz="1400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4067944" y="1052736"/>
            <a:ext cx="18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g</a:t>
            </a:r>
            <a:r>
              <a:rPr lang="it-IT" baseline="-25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d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+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q</a:t>
            </a:r>
            <a:r>
              <a:rPr lang="it-IT" baseline="-25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d</a:t>
            </a:r>
            <a:r>
              <a:rPr lang="it-IT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</a:p>
          <a:p>
            <a:pPr algn="ctr"/>
            <a:r>
              <a:rPr lang="it-IT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[kN/m] </a:t>
            </a:r>
          </a:p>
        </p:txBody>
      </p:sp>
      <p:sp>
        <p:nvSpPr>
          <p:cNvPr id="14" name="CasellaDiTesto 13"/>
          <p:cNvSpPr txBox="1"/>
          <p:nvPr/>
        </p:nvSpPr>
        <p:spPr>
          <a:xfrm>
            <a:off x="6516216" y="1124744"/>
            <a:ext cx="15841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g</a:t>
            </a:r>
            <a:r>
              <a:rPr lang="it-IT" baseline="-25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k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+ </a:t>
            </a:r>
            <a:r>
              <a:rPr lang="el-GR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/>
              </a:rPr>
              <a:t>ψ</a:t>
            </a:r>
            <a:r>
              <a:rPr lang="it-IT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/>
              </a:rPr>
              <a:t>2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q</a:t>
            </a:r>
            <a:r>
              <a:rPr lang="it-IT" baseline="-25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k</a:t>
            </a:r>
            <a:r>
              <a:rPr lang="it-IT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</a:p>
          <a:p>
            <a:pPr algn="ctr"/>
            <a:r>
              <a:rPr lang="it-IT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[kN/m] </a:t>
            </a:r>
          </a:p>
          <a:p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4572000" y="190754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45.0</a:t>
            </a:r>
            <a:endParaRPr lang="it-IT" sz="1400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6948264" y="191683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27.0</a:t>
            </a:r>
            <a:endParaRPr lang="it-IT" sz="1400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467544" y="2708920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travi 05</a:t>
            </a:r>
          </a:p>
          <a:p>
            <a:r>
              <a:rPr lang="it-IT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(a tutti gli ordini)</a:t>
            </a:r>
            <a:endParaRPr lang="it-IT" sz="1400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4572000" y="2843644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35.0</a:t>
            </a:r>
            <a:endParaRPr lang="it-IT" sz="1400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6948264" y="2861647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18.0</a:t>
            </a:r>
            <a:endParaRPr lang="it-IT" sz="1400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467544" y="3645024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travi 06</a:t>
            </a:r>
          </a:p>
          <a:p>
            <a:r>
              <a:rPr lang="it-IT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(a tutti gli ordini)</a:t>
            </a:r>
            <a:endParaRPr lang="it-IT" sz="1400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3" name="CasellaDiTesto 22"/>
          <p:cNvSpPr txBox="1"/>
          <p:nvPr/>
        </p:nvSpPr>
        <p:spPr>
          <a:xfrm>
            <a:off x="4572000" y="3779748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15.0</a:t>
            </a:r>
            <a:endParaRPr lang="it-IT" sz="1400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4" name="CasellaDiTesto 23"/>
          <p:cNvSpPr txBox="1"/>
          <p:nvPr/>
        </p:nvSpPr>
        <p:spPr>
          <a:xfrm>
            <a:off x="6948264" y="3797751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9.0</a:t>
            </a:r>
            <a:endParaRPr lang="it-IT" sz="1400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467544" y="4581128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travi 07</a:t>
            </a:r>
          </a:p>
          <a:p>
            <a:r>
              <a:rPr lang="it-IT" sz="1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(a tutti gli ordini)</a:t>
            </a:r>
            <a:endParaRPr lang="it-IT" sz="1400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4572000" y="471585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20.0</a:t>
            </a:r>
            <a:endParaRPr lang="it-IT" sz="1400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7" name="CasellaDiTesto 26"/>
          <p:cNvSpPr txBox="1"/>
          <p:nvPr/>
        </p:nvSpPr>
        <p:spPr>
          <a:xfrm>
            <a:off x="6948264" y="4733855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12.0</a:t>
            </a:r>
            <a:endParaRPr lang="it-IT" sz="1400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51520" y="260648"/>
            <a:ext cx="8640960" cy="63367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CasellaDiTesto 7"/>
          <p:cNvSpPr txBox="1"/>
          <p:nvPr/>
        </p:nvSpPr>
        <p:spPr>
          <a:xfrm>
            <a:off x="251520" y="364594"/>
            <a:ext cx="8640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CARICHI SUI CENTRI </a:t>
            </a:r>
            <a:r>
              <a:rPr lang="it-IT" sz="20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DI</a:t>
            </a:r>
            <a:r>
              <a:rPr lang="it-IT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MASSA</a:t>
            </a:r>
            <a:endParaRPr lang="it-IT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6" name="Rettangolo 15"/>
          <p:cNvSpPr/>
          <p:nvPr/>
        </p:nvSpPr>
        <p:spPr>
          <a:xfrm>
            <a:off x="323528" y="395372"/>
            <a:ext cx="1056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  <a:latin typeface="Comic Sans MS" pitchFamily="66" charset="0"/>
              </a:rPr>
              <a:t>Esempio</a:t>
            </a:r>
            <a:endParaRPr lang="it-IT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7719" b="37053"/>
          <a:stretch>
            <a:fillRect/>
          </a:stretch>
        </p:blipFill>
        <p:spPr bwMode="auto">
          <a:xfrm>
            <a:off x="1410036" y="1844824"/>
            <a:ext cx="6323927" cy="2575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sellaDiTesto 5"/>
          <p:cNvSpPr txBox="1"/>
          <p:nvPr/>
        </p:nvSpPr>
        <p:spPr>
          <a:xfrm>
            <a:off x="251520" y="836712"/>
            <a:ext cx="8640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Eseguita l’analisi modale si conosce il periodo fondamentale per ciascuna direzione e le forze statiche possono essere valutate usando l’ordinata spettrale a questo corrispondente</a:t>
            </a:r>
            <a:endParaRPr lang="it-IT" sz="1400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t="73754" r="53315"/>
          <a:stretch>
            <a:fillRect/>
          </a:stretch>
        </p:blipFill>
        <p:spPr bwMode="auto">
          <a:xfrm>
            <a:off x="611560" y="5085184"/>
            <a:ext cx="2952328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ttangolo 8"/>
          <p:cNvSpPr/>
          <p:nvPr/>
        </p:nvSpPr>
        <p:spPr>
          <a:xfrm>
            <a:off x="467544" y="4653136"/>
            <a:ext cx="31886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Periodo con formula da NTC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5088410" y="4653136"/>
            <a:ext cx="27959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Periodi da analisi modale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5076056" y="5157192"/>
            <a:ext cx="1149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T</a:t>
            </a:r>
            <a:r>
              <a:rPr lang="it-IT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1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=0.660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6444208" y="5157192"/>
            <a:ext cx="9957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in dir. y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5076056" y="5733256"/>
            <a:ext cx="1175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T</a:t>
            </a:r>
            <a:r>
              <a:rPr lang="it-IT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2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=0.476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6444208" y="5733256"/>
            <a:ext cx="10118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in dir. x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51520" y="260648"/>
            <a:ext cx="8640960" cy="63367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7061" y="1844824"/>
            <a:ext cx="7033371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sellaDiTesto 5"/>
          <p:cNvSpPr txBox="1"/>
          <p:nvPr/>
        </p:nvSpPr>
        <p:spPr>
          <a:xfrm>
            <a:off x="251520" y="364594"/>
            <a:ext cx="8640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CARICHI SUI CENTRI </a:t>
            </a:r>
            <a:r>
              <a:rPr lang="it-IT" sz="20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DI</a:t>
            </a:r>
            <a:r>
              <a:rPr lang="it-IT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MASSA</a:t>
            </a:r>
            <a:endParaRPr lang="it-IT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323528" y="395372"/>
            <a:ext cx="1056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  <a:latin typeface="Comic Sans MS" pitchFamily="66" charset="0"/>
              </a:rPr>
              <a:t>Esempio</a:t>
            </a:r>
            <a:endParaRPr lang="it-IT" dirty="0">
              <a:solidFill>
                <a:srgbClr val="FF0000"/>
              </a:solidFill>
              <a:latin typeface="Comic Sans MS" pitchFamily="66" charset="0"/>
            </a:endParaRPr>
          </a:p>
        </p:txBody>
      </p:sp>
      <p:cxnSp>
        <p:nvCxnSpPr>
          <p:cNvPr id="8" name="Connettore 1 7"/>
          <p:cNvCxnSpPr/>
          <p:nvPr/>
        </p:nvCxnSpPr>
        <p:spPr>
          <a:xfrm rot="16200000" flipV="1">
            <a:off x="2207563" y="4514527"/>
            <a:ext cx="0" cy="1440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 flipV="1">
            <a:off x="2793643" y="2564904"/>
            <a:ext cx="0" cy="3600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asellaDiTesto 10"/>
          <p:cNvSpPr txBox="1"/>
          <p:nvPr/>
        </p:nvSpPr>
        <p:spPr>
          <a:xfrm>
            <a:off x="539552" y="5028028"/>
            <a:ext cx="10198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S</a:t>
            </a:r>
            <a:r>
              <a:rPr lang="it-IT" sz="1400" baseline="-25000" dirty="0" smtClean="0"/>
              <a:t>d1</a:t>
            </a:r>
            <a:r>
              <a:rPr lang="it-IT" sz="1400" dirty="0" smtClean="0"/>
              <a:t>=  0.138</a:t>
            </a:r>
            <a:endParaRPr lang="it-IT" sz="1400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2123728" y="6145411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T</a:t>
            </a:r>
            <a:r>
              <a:rPr lang="it-IT" sz="1400" baseline="-25000" dirty="0" smtClean="0"/>
              <a:t>1</a:t>
            </a:r>
            <a:r>
              <a:rPr lang="it-IT" sz="1400" dirty="0" smtClean="0"/>
              <a:t> =0.476</a:t>
            </a:r>
            <a:endParaRPr lang="it-IT" sz="1400" dirty="0"/>
          </a:p>
        </p:txBody>
      </p:sp>
      <p:cxnSp>
        <p:nvCxnSpPr>
          <p:cNvPr id="13" name="Connettore 1 12"/>
          <p:cNvCxnSpPr/>
          <p:nvPr/>
        </p:nvCxnSpPr>
        <p:spPr>
          <a:xfrm rot="16200000" flipV="1">
            <a:off x="2207363" y="1950254"/>
            <a:ext cx="0" cy="1440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/>
          <p:cNvSpPr txBox="1"/>
          <p:nvPr/>
        </p:nvSpPr>
        <p:spPr>
          <a:xfrm>
            <a:off x="467544" y="2511948"/>
            <a:ext cx="10198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S</a:t>
            </a:r>
            <a:r>
              <a:rPr lang="it-IT" sz="1400" baseline="-25000" dirty="0" smtClean="0"/>
              <a:t>e1</a:t>
            </a:r>
            <a:r>
              <a:rPr lang="it-IT" sz="1400" dirty="0" smtClean="0"/>
              <a:t>=  0.806</a:t>
            </a:r>
            <a:endParaRPr lang="it-IT" sz="1400" dirty="0"/>
          </a:p>
        </p:txBody>
      </p:sp>
      <p:sp>
        <p:nvSpPr>
          <p:cNvPr id="15" name="Rettangolo 14"/>
          <p:cNvSpPr/>
          <p:nvPr/>
        </p:nvSpPr>
        <p:spPr>
          <a:xfrm>
            <a:off x="2871855" y="1052736"/>
            <a:ext cx="34002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Classe di duttilità scelta: Alta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6" name="Ovale 15"/>
          <p:cNvSpPr/>
          <p:nvPr/>
        </p:nvSpPr>
        <p:spPr>
          <a:xfrm>
            <a:off x="2759530" y="2636920"/>
            <a:ext cx="72000" cy="72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Ovale 17"/>
          <p:cNvSpPr/>
          <p:nvPr/>
        </p:nvSpPr>
        <p:spPr>
          <a:xfrm>
            <a:off x="2760093" y="5200630"/>
            <a:ext cx="72000" cy="72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7" name="Connettore 1 16"/>
          <p:cNvCxnSpPr/>
          <p:nvPr/>
        </p:nvCxnSpPr>
        <p:spPr>
          <a:xfrm flipV="1">
            <a:off x="3208546" y="3284984"/>
            <a:ext cx="0" cy="2880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/>
          <p:cNvSpPr txBox="1"/>
          <p:nvPr/>
        </p:nvSpPr>
        <p:spPr>
          <a:xfrm>
            <a:off x="3131840" y="6145411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T</a:t>
            </a:r>
            <a:r>
              <a:rPr lang="it-IT" sz="1400" baseline="-25000" dirty="0" smtClean="0"/>
              <a:t>2</a:t>
            </a:r>
            <a:r>
              <a:rPr lang="it-IT" sz="1400" dirty="0" smtClean="0"/>
              <a:t> =0.660</a:t>
            </a:r>
            <a:endParaRPr lang="it-IT" sz="1400" dirty="0"/>
          </a:p>
        </p:txBody>
      </p:sp>
      <p:sp>
        <p:nvSpPr>
          <p:cNvPr id="23" name="CasellaDiTesto 22"/>
          <p:cNvSpPr txBox="1"/>
          <p:nvPr/>
        </p:nvSpPr>
        <p:spPr>
          <a:xfrm>
            <a:off x="467544" y="3121223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S</a:t>
            </a:r>
            <a:r>
              <a:rPr lang="it-IT" sz="1400" baseline="-25000" dirty="0" smtClean="0"/>
              <a:t>e2</a:t>
            </a:r>
            <a:r>
              <a:rPr lang="it-IT" sz="1400" dirty="0" smtClean="0"/>
              <a:t>=  0.647</a:t>
            </a:r>
            <a:endParaRPr lang="it-IT" sz="1400" dirty="0"/>
          </a:p>
        </p:txBody>
      </p:sp>
      <p:cxnSp>
        <p:nvCxnSpPr>
          <p:cNvPr id="24" name="Connettore 1 23"/>
          <p:cNvCxnSpPr/>
          <p:nvPr/>
        </p:nvCxnSpPr>
        <p:spPr>
          <a:xfrm rot="16200000" flipV="1">
            <a:off x="2303648" y="2380221"/>
            <a:ext cx="0" cy="1800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e 19"/>
          <p:cNvSpPr/>
          <p:nvPr/>
        </p:nvSpPr>
        <p:spPr>
          <a:xfrm>
            <a:off x="3174433" y="3236799"/>
            <a:ext cx="72000" cy="72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6" name="Connettore 1 25"/>
          <p:cNvCxnSpPr/>
          <p:nvPr/>
        </p:nvCxnSpPr>
        <p:spPr>
          <a:xfrm rot="16200000" flipV="1">
            <a:off x="2375656" y="4432958"/>
            <a:ext cx="0" cy="18000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e 20"/>
          <p:cNvSpPr/>
          <p:nvPr/>
        </p:nvSpPr>
        <p:spPr>
          <a:xfrm>
            <a:off x="3174996" y="5301216"/>
            <a:ext cx="72000" cy="72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CasellaDiTesto 26"/>
          <p:cNvSpPr txBox="1"/>
          <p:nvPr/>
        </p:nvSpPr>
        <p:spPr>
          <a:xfrm>
            <a:off x="539552" y="5301208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S</a:t>
            </a:r>
            <a:r>
              <a:rPr lang="it-IT" sz="1400" baseline="-25000" dirty="0" smtClean="0"/>
              <a:t>d2</a:t>
            </a:r>
            <a:r>
              <a:rPr lang="it-IT" sz="1400" dirty="0" smtClean="0"/>
              <a:t>=  0.111</a:t>
            </a:r>
            <a:endParaRPr lang="it-IT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251520" y="260648"/>
            <a:ext cx="8640960" cy="63367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CasellaDiTesto 14"/>
          <p:cNvSpPr txBox="1"/>
          <p:nvPr/>
        </p:nvSpPr>
        <p:spPr>
          <a:xfrm>
            <a:off x="251520" y="364594"/>
            <a:ext cx="8640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CARICHI SUI CENTRI </a:t>
            </a:r>
            <a:r>
              <a:rPr lang="it-IT" sz="20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DI</a:t>
            </a:r>
            <a:r>
              <a:rPr lang="it-IT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MASSA</a:t>
            </a:r>
            <a:endParaRPr lang="it-IT" sz="2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2" name="Rettangolo 21"/>
          <p:cNvSpPr/>
          <p:nvPr/>
        </p:nvSpPr>
        <p:spPr>
          <a:xfrm>
            <a:off x="323528" y="395372"/>
            <a:ext cx="1056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  <a:latin typeface="Comic Sans MS" pitchFamily="66" charset="0"/>
              </a:rPr>
              <a:t>Esempio</a:t>
            </a:r>
            <a:endParaRPr lang="it-IT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6" name="Rettangolo 25"/>
          <p:cNvSpPr/>
          <p:nvPr/>
        </p:nvSpPr>
        <p:spPr>
          <a:xfrm>
            <a:off x="2699792" y="827420"/>
            <a:ext cx="38164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FORZE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DI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PIANO IN DIR. Y</a:t>
            </a:r>
            <a:endParaRPr lang="it-IT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29" name="CasellaDiTesto 28"/>
          <p:cNvSpPr txBox="1"/>
          <p:nvPr/>
        </p:nvSpPr>
        <p:spPr>
          <a:xfrm>
            <a:off x="251520" y="1342509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A ciascun centro di massa si applicano le corrispondenti forze di piano nelle due direzioni ortogonali x, y, associate a diversi schemi di carico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Fx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;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Fy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 </a:t>
            </a:r>
            <a:endParaRPr lang="it-IT" sz="1400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205344"/>
            <a:ext cx="6490018" cy="43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Rettangolo 22"/>
          <p:cNvSpPr/>
          <p:nvPr/>
        </p:nvSpPr>
        <p:spPr>
          <a:xfrm>
            <a:off x="4572000" y="5013176"/>
            <a:ext cx="576063" cy="950962"/>
          </a:xfrm>
          <a:prstGeom prst="rect">
            <a:avLst/>
          </a:prstGeom>
          <a:solidFill>
            <a:srgbClr val="C00000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3971</TotalTime>
  <Words>1189</Words>
  <Application>Microsoft Office PowerPoint</Application>
  <PresentationFormat>Presentazione su schermo (4:3)</PresentationFormat>
  <Paragraphs>268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20</vt:i4>
      </vt:variant>
    </vt:vector>
  </HeadingPairs>
  <TitlesOfParts>
    <vt:vector size="21" baseType="lpstr">
      <vt:lpstr>Tema di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Antonio</dc:creator>
  <cp:lastModifiedBy>Antonio</cp:lastModifiedBy>
  <cp:revision>176</cp:revision>
  <dcterms:created xsi:type="dcterms:W3CDTF">2011-12-05T09:41:38Z</dcterms:created>
  <dcterms:modified xsi:type="dcterms:W3CDTF">2012-12-09T18:32:48Z</dcterms:modified>
</cp:coreProperties>
</file>